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57" r:id="rId3"/>
    <p:sldId id="258" r:id="rId4"/>
    <p:sldId id="259" r:id="rId5"/>
    <p:sldId id="267" r:id="rId6"/>
    <p:sldId id="260" r:id="rId7"/>
    <p:sldId id="261" r:id="rId8"/>
    <p:sldId id="262" r:id="rId9"/>
    <p:sldId id="263" r:id="rId10"/>
    <p:sldId id="264" r:id="rId11"/>
    <p:sldId id="265" r:id="rId12"/>
    <p:sldId id="266" r:id="rId13"/>
    <p:sldId id="268" r:id="rId14"/>
  </p:sldIdLst>
  <p:sldSz cx="9144000" cy="6858000" type="screen4x3"/>
  <p:notesSz cx="7010400" cy="92964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sorterViewPr>
    <p:cViewPr>
      <p:scale>
        <a:sx n="100" d="100"/>
        <a:sy n="100" d="100"/>
      </p:scale>
      <p:origin x="0" y="3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CCD63CC-142C-4F9A-B7C2-047DA0097DDA}" type="datetimeFigureOut">
              <a:rPr lang="en-US" smtClean="0"/>
              <a:t>10/6/2015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81D7152-A30B-43A4-A553-D141B0D1B66A}" type="slidenum">
              <a:rPr lang="en-US" smtClean="0"/>
              <a:t>‹#›</a:t>
            </a:fld>
            <a:endParaRPr lang="en-US"/>
          </a:p>
        </p:txBody>
      </p:sp>
    </p:spTree>
    <p:extLst>
      <p:ext uri="{BB962C8B-B14F-4D97-AF65-F5344CB8AC3E}">
        <p14:creationId xmlns:p14="http://schemas.microsoft.com/office/powerpoint/2010/main" val="2811027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1D7152-A30B-43A4-A553-D141B0D1B66A}" type="slidenum">
              <a:rPr lang="en-US" smtClean="0"/>
              <a:t>1</a:t>
            </a:fld>
            <a:endParaRPr lang="en-US"/>
          </a:p>
        </p:txBody>
      </p:sp>
    </p:spTree>
    <p:extLst>
      <p:ext uri="{BB962C8B-B14F-4D97-AF65-F5344CB8AC3E}">
        <p14:creationId xmlns:p14="http://schemas.microsoft.com/office/powerpoint/2010/main" val="2636935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1D7152-A30B-43A4-A553-D141B0D1B66A}" type="slidenum">
              <a:rPr lang="en-US" smtClean="0"/>
              <a:t>10</a:t>
            </a:fld>
            <a:endParaRPr lang="en-US"/>
          </a:p>
        </p:txBody>
      </p:sp>
    </p:spTree>
    <p:extLst>
      <p:ext uri="{BB962C8B-B14F-4D97-AF65-F5344CB8AC3E}">
        <p14:creationId xmlns:p14="http://schemas.microsoft.com/office/powerpoint/2010/main" val="4004552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1D7152-A30B-43A4-A553-D141B0D1B66A}" type="slidenum">
              <a:rPr lang="en-US" smtClean="0"/>
              <a:t>11</a:t>
            </a:fld>
            <a:endParaRPr lang="en-US"/>
          </a:p>
        </p:txBody>
      </p:sp>
    </p:spTree>
    <p:extLst>
      <p:ext uri="{BB962C8B-B14F-4D97-AF65-F5344CB8AC3E}">
        <p14:creationId xmlns:p14="http://schemas.microsoft.com/office/powerpoint/2010/main" val="639567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1D7152-A30B-43A4-A553-D141B0D1B66A}" type="slidenum">
              <a:rPr lang="en-US" smtClean="0"/>
              <a:t>12</a:t>
            </a:fld>
            <a:endParaRPr lang="en-US"/>
          </a:p>
        </p:txBody>
      </p:sp>
    </p:spTree>
    <p:extLst>
      <p:ext uri="{BB962C8B-B14F-4D97-AF65-F5344CB8AC3E}">
        <p14:creationId xmlns:p14="http://schemas.microsoft.com/office/powerpoint/2010/main" val="34776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D7152-A30B-43A4-A553-D141B0D1B66A}" type="slidenum">
              <a:rPr lang="en-US" smtClean="0"/>
              <a:t>2</a:t>
            </a:fld>
            <a:endParaRPr lang="en-US"/>
          </a:p>
        </p:txBody>
      </p:sp>
    </p:spTree>
    <p:extLst>
      <p:ext uri="{BB962C8B-B14F-4D97-AF65-F5344CB8AC3E}">
        <p14:creationId xmlns:p14="http://schemas.microsoft.com/office/powerpoint/2010/main" val="1504463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1D7152-A30B-43A4-A553-D141B0D1B66A}" type="slidenum">
              <a:rPr lang="en-US" smtClean="0"/>
              <a:t>3</a:t>
            </a:fld>
            <a:endParaRPr lang="en-US"/>
          </a:p>
        </p:txBody>
      </p:sp>
    </p:spTree>
    <p:extLst>
      <p:ext uri="{BB962C8B-B14F-4D97-AF65-F5344CB8AC3E}">
        <p14:creationId xmlns:p14="http://schemas.microsoft.com/office/powerpoint/2010/main" val="484299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1D7152-A30B-43A4-A553-D141B0D1B66A}" type="slidenum">
              <a:rPr lang="en-US" smtClean="0"/>
              <a:t>4</a:t>
            </a:fld>
            <a:endParaRPr lang="en-US"/>
          </a:p>
        </p:txBody>
      </p:sp>
    </p:spTree>
    <p:extLst>
      <p:ext uri="{BB962C8B-B14F-4D97-AF65-F5344CB8AC3E}">
        <p14:creationId xmlns:p14="http://schemas.microsoft.com/office/powerpoint/2010/main" val="153722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1D7152-A30B-43A4-A553-D141B0D1B66A}" type="slidenum">
              <a:rPr lang="en-US" smtClean="0"/>
              <a:t>5</a:t>
            </a:fld>
            <a:endParaRPr lang="en-US"/>
          </a:p>
        </p:txBody>
      </p:sp>
    </p:spTree>
    <p:extLst>
      <p:ext uri="{BB962C8B-B14F-4D97-AF65-F5344CB8AC3E}">
        <p14:creationId xmlns:p14="http://schemas.microsoft.com/office/powerpoint/2010/main" val="1075970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1D7152-A30B-43A4-A553-D141B0D1B66A}" type="slidenum">
              <a:rPr lang="en-US" smtClean="0"/>
              <a:t>6</a:t>
            </a:fld>
            <a:endParaRPr lang="en-US"/>
          </a:p>
        </p:txBody>
      </p:sp>
    </p:spTree>
    <p:extLst>
      <p:ext uri="{BB962C8B-B14F-4D97-AF65-F5344CB8AC3E}">
        <p14:creationId xmlns:p14="http://schemas.microsoft.com/office/powerpoint/2010/main" val="1557577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1D7152-A30B-43A4-A553-D141B0D1B66A}" type="slidenum">
              <a:rPr lang="en-US" smtClean="0"/>
              <a:t>7</a:t>
            </a:fld>
            <a:endParaRPr lang="en-US"/>
          </a:p>
        </p:txBody>
      </p:sp>
    </p:spTree>
    <p:extLst>
      <p:ext uri="{BB962C8B-B14F-4D97-AF65-F5344CB8AC3E}">
        <p14:creationId xmlns:p14="http://schemas.microsoft.com/office/powerpoint/2010/main" val="735358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1D7152-A30B-43A4-A553-D141B0D1B66A}" type="slidenum">
              <a:rPr lang="en-US" smtClean="0"/>
              <a:t>8</a:t>
            </a:fld>
            <a:endParaRPr lang="en-US"/>
          </a:p>
        </p:txBody>
      </p:sp>
    </p:spTree>
    <p:extLst>
      <p:ext uri="{BB962C8B-B14F-4D97-AF65-F5344CB8AC3E}">
        <p14:creationId xmlns:p14="http://schemas.microsoft.com/office/powerpoint/2010/main" val="3362863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D7152-A30B-43A4-A553-D141B0D1B66A}" type="slidenum">
              <a:rPr lang="en-US" smtClean="0"/>
              <a:t>9</a:t>
            </a:fld>
            <a:endParaRPr lang="en-US"/>
          </a:p>
        </p:txBody>
      </p:sp>
    </p:spTree>
    <p:extLst>
      <p:ext uri="{BB962C8B-B14F-4D97-AF65-F5344CB8AC3E}">
        <p14:creationId xmlns:p14="http://schemas.microsoft.com/office/powerpoint/2010/main" val="651933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785E03D-3549-464C-B349-155E1EBF844F}" type="datetimeFigureOut">
              <a:rPr lang="en-US" smtClean="0"/>
              <a:t>10/6/2015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7300D930-CC80-446A-A599-6E8FFA48EC4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5E03D-3549-464C-B349-155E1EBF844F}"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0D930-CC80-446A-A599-6E8FFA48EC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5E03D-3549-464C-B349-155E1EBF844F}"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0D930-CC80-446A-A599-6E8FFA48EC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85E03D-3549-464C-B349-155E1EBF844F}"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00D930-CC80-446A-A599-6E8FFA48EC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85E03D-3549-464C-B349-155E1EBF844F}" type="datetimeFigureOut">
              <a:rPr lang="en-US" smtClean="0"/>
              <a:t>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7300D930-CC80-446A-A599-6E8FFA48EC4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5E03D-3549-464C-B349-155E1EBF844F}"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0D930-CC80-446A-A599-6E8FFA48EC4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85E03D-3549-464C-B349-155E1EBF844F}" type="datetimeFigureOut">
              <a:rPr lang="en-US" smtClean="0"/>
              <a:t>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00D930-CC80-446A-A599-6E8FFA48EC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85E03D-3549-464C-B349-155E1EBF844F}" type="datetimeFigureOut">
              <a:rPr lang="en-US" smtClean="0"/>
              <a:t>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00D930-CC80-446A-A599-6E8FFA48EC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5E03D-3549-464C-B349-155E1EBF844F}" type="datetimeFigureOut">
              <a:rPr lang="en-US" smtClean="0"/>
              <a:t>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00D930-CC80-446A-A599-6E8FFA48EC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85E03D-3549-464C-B349-155E1EBF844F}"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0D930-CC80-446A-A599-6E8FFA48EC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85E03D-3549-464C-B349-155E1EBF844F}" type="datetimeFigureOut">
              <a:rPr lang="en-US" smtClean="0"/>
              <a:t>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00D930-CC80-446A-A599-6E8FFA48EC4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785E03D-3549-464C-B349-155E1EBF844F}" type="datetimeFigureOut">
              <a:rPr lang="en-US" smtClean="0"/>
              <a:t>10/6/2015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300D930-CC80-446A-A599-6E8FFA48EC4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hyperlink" Target="http://www.apastyle.org/learn/tutorials/basics-tutorial.aspx"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 Literature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32154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Not keeping bibliographic information</a:t>
            </a:r>
            <a:r>
              <a:rPr lang="en-US" b="1" dirty="0" smtClean="0"/>
              <a:t>! </a:t>
            </a:r>
            <a:r>
              <a:rPr lang="en-US" dirty="0"/>
              <a:t>always keep this information in your notes. Always put references into your writing. </a:t>
            </a:r>
          </a:p>
        </p:txBody>
      </p:sp>
    </p:spTree>
    <p:custDataLst>
      <p:tags r:id="rId1"/>
    </p:custDataLst>
    <p:extLst>
      <p:ext uri="{BB962C8B-B14F-4D97-AF65-F5344CB8AC3E}">
        <p14:creationId xmlns:p14="http://schemas.microsoft.com/office/powerpoint/2010/main" val="3122268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what?</a:t>
            </a:r>
            <a:endParaRPr lang="en-US" dirty="0"/>
          </a:p>
        </p:txBody>
      </p:sp>
      <p:sp>
        <p:nvSpPr>
          <p:cNvPr id="3" name="Content Placeholder 2"/>
          <p:cNvSpPr>
            <a:spLocks noGrp="1"/>
          </p:cNvSpPr>
          <p:nvPr>
            <p:ph idx="1"/>
          </p:nvPr>
        </p:nvSpPr>
        <p:spPr/>
        <p:txBody>
          <a:bodyPr/>
          <a:lstStyle/>
          <a:p>
            <a:r>
              <a:rPr lang="en-US" dirty="0" smtClean="0"/>
              <a:t>You have refined your topic</a:t>
            </a:r>
          </a:p>
          <a:p>
            <a:r>
              <a:rPr lang="en-US" dirty="0" smtClean="0"/>
              <a:t>You have completed a fabulous literature review</a:t>
            </a:r>
          </a:p>
          <a:p>
            <a:r>
              <a:rPr lang="en-US" dirty="0" smtClean="0"/>
              <a:t>Make sure you are citing properly and completing a proper citation page!!</a:t>
            </a:r>
            <a:endParaRPr lang="en-US" dirty="0"/>
          </a:p>
        </p:txBody>
      </p:sp>
    </p:spTree>
    <p:custDataLst>
      <p:tags r:id="rId1"/>
    </p:custDataLst>
    <p:extLst>
      <p:ext uri="{BB962C8B-B14F-4D97-AF65-F5344CB8AC3E}">
        <p14:creationId xmlns:p14="http://schemas.microsoft.com/office/powerpoint/2010/main" val="1159536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 documentation</a:t>
            </a:r>
            <a:endParaRPr lang="en-US" dirty="0"/>
          </a:p>
        </p:txBody>
      </p:sp>
      <p:sp>
        <p:nvSpPr>
          <p:cNvPr id="3" name="Content Placeholder 2"/>
          <p:cNvSpPr>
            <a:spLocks noGrp="1"/>
          </p:cNvSpPr>
          <p:nvPr>
            <p:ph idx="1"/>
          </p:nvPr>
        </p:nvSpPr>
        <p:spPr/>
        <p:txBody>
          <a:bodyPr/>
          <a:lstStyle/>
          <a:p>
            <a:r>
              <a:rPr lang="en-US" dirty="0" smtClean="0"/>
              <a:t>Tutorial: </a:t>
            </a:r>
            <a:r>
              <a:rPr lang="en-US" dirty="0" smtClean="0">
                <a:hlinkClick r:id="rId4"/>
              </a:rPr>
              <a:t>http://www.apastyle.org/learn/tutorials/basics-tutorial.aspx</a:t>
            </a:r>
            <a:endParaRPr lang="en-US" dirty="0" smtClean="0"/>
          </a:p>
          <a:p>
            <a:endParaRPr lang="en-US" dirty="0"/>
          </a:p>
        </p:txBody>
      </p:sp>
    </p:spTree>
    <p:custDataLst>
      <p:tags r:id="rId1"/>
    </p:custDataLst>
    <p:extLst>
      <p:ext uri="{BB962C8B-B14F-4D97-AF65-F5344CB8AC3E}">
        <p14:creationId xmlns:p14="http://schemas.microsoft.com/office/powerpoint/2010/main" val="780594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literature review</a:t>
            </a:r>
            <a:endParaRPr lang="en-US" dirty="0"/>
          </a:p>
        </p:txBody>
      </p:sp>
      <p:sp>
        <p:nvSpPr>
          <p:cNvPr id="3" name="Content Placeholder 2"/>
          <p:cNvSpPr>
            <a:spLocks noGrp="1"/>
          </p:cNvSpPr>
          <p:nvPr>
            <p:ph idx="1"/>
          </p:nvPr>
        </p:nvSpPr>
        <p:spPr/>
        <p:txBody>
          <a:bodyPr>
            <a:normAutofit/>
          </a:bodyPr>
          <a:lstStyle/>
          <a:p>
            <a:r>
              <a:rPr lang="en-US" dirty="0" smtClean="0"/>
              <a:t>What is the topic of your review?</a:t>
            </a:r>
          </a:p>
          <a:p>
            <a:r>
              <a:rPr lang="en-US" dirty="0" smtClean="0"/>
              <a:t>What is the research question that is structuring the review?</a:t>
            </a:r>
          </a:p>
          <a:p>
            <a:r>
              <a:rPr lang="en-US" dirty="0" smtClean="0"/>
              <a:t>What are the key search words that you used to research the topic?</a:t>
            </a:r>
          </a:p>
          <a:p>
            <a:r>
              <a:rPr lang="en-US" dirty="0" smtClean="0"/>
              <a:t>What are some of the key findings on this topic?</a:t>
            </a:r>
          </a:p>
          <a:p>
            <a:r>
              <a:rPr lang="en-US" dirty="0" smtClean="0"/>
              <a:t>What questions (found on slide 3) can/will my literature review answer? List all that you feel you could cover in the review.</a:t>
            </a:r>
          </a:p>
        </p:txBody>
      </p:sp>
    </p:spTree>
    <p:custDataLst>
      <p:tags r:id="rId1"/>
    </p:custDataLst>
    <p:extLst>
      <p:ext uri="{BB962C8B-B14F-4D97-AF65-F5344CB8AC3E}">
        <p14:creationId xmlns:p14="http://schemas.microsoft.com/office/powerpoint/2010/main" val="1852790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 Literature Review</a:t>
            </a:r>
            <a:endParaRPr lang="en-US" dirty="0"/>
          </a:p>
        </p:txBody>
      </p:sp>
      <p:sp>
        <p:nvSpPr>
          <p:cNvPr id="3" name="Content Placeholder 2"/>
          <p:cNvSpPr>
            <a:spLocks noGrp="1"/>
          </p:cNvSpPr>
          <p:nvPr>
            <p:ph idx="1"/>
          </p:nvPr>
        </p:nvSpPr>
        <p:spPr/>
        <p:txBody>
          <a:bodyPr>
            <a:normAutofit/>
          </a:bodyPr>
          <a:lstStyle/>
          <a:p>
            <a:r>
              <a:rPr lang="en-US" dirty="0" smtClean="0"/>
              <a:t>What is a literature review? A </a:t>
            </a:r>
            <a:r>
              <a:rPr lang="en-US" dirty="0"/>
              <a:t>critical look at the existing research that is significant to the work that you are carrying out. </a:t>
            </a:r>
            <a:endParaRPr lang="en-US" dirty="0" smtClean="0"/>
          </a:p>
        </p:txBody>
      </p:sp>
    </p:spTree>
    <p:custDataLst>
      <p:tags r:id="rId1"/>
    </p:custDataLst>
    <p:extLst>
      <p:ext uri="{BB962C8B-B14F-4D97-AF65-F5344CB8AC3E}">
        <p14:creationId xmlns:p14="http://schemas.microsoft.com/office/powerpoint/2010/main" val="1260207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 literature review should answer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1. What </a:t>
            </a:r>
            <a:r>
              <a:rPr lang="en-US" dirty="0"/>
              <a:t>do we already know in the immediate area concerned? </a:t>
            </a:r>
          </a:p>
          <a:p>
            <a:pPr marL="0" indent="0">
              <a:buNone/>
            </a:pPr>
            <a:r>
              <a:rPr lang="en-US" dirty="0"/>
              <a:t>2. What are the characteristics of the key concepts or the main factors or variables? </a:t>
            </a:r>
          </a:p>
          <a:p>
            <a:pPr marL="0" indent="0">
              <a:buNone/>
            </a:pPr>
            <a:r>
              <a:rPr lang="en-US" dirty="0"/>
              <a:t>3. What are the relationships between these key concepts, factors or variables? </a:t>
            </a:r>
          </a:p>
          <a:p>
            <a:pPr marL="0" indent="0">
              <a:buNone/>
            </a:pPr>
            <a:r>
              <a:rPr lang="en-US" dirty="0"/>
              <a:t>4. What are the existing theories? </a:t>
            </a:r>
          </a:p>
          <a:p>
            <a:pPr marL="0" indent="0">
              <a:buNone/>
            </a:pPr>
            <a:r>
              <a:rPr lang="en-US" dirty="0"/>
              <a:t>5. Where are the inconsistencies or other shortcomings in our knowledge and understanding? </a:t>
            </a:r>
          </a:p>
          <a:p>
            <a:pPr marL="0" indent="0">
              <a:buNone/>
            </a:pPr>
            <a:r>
              <a:rPr lang="en-US" dirty="0"/>
              <a:t>6. What views need to be (further) tested? </a:t>
            </a:r>
          </a:p>
          <a:p>
            <a:pPr marL="0" indent="0">
              <a:buNone/>
            </a:pPr>
            <a:r>
              <a:rPr lang="en-US" dirty="0"/>
              <a:t>7. What evidence is lacking, inconclusive, contradictory or too limited? </a:t>
            </a:r>
          </a:p>
          <a:p>
            <a:pPr marL="0" indent="0">
              <a:buNone/>
            </a:pPr>
            <a:r>
              <a:rPr lang="en-US" dirty="0"/>
              <a:t>8. Why study (further) the research problem? </a:t>
            </a:r>
          </a:p>
          <a:p>
            <a:pPr marL="0" indent="0">
              <a:buNone/>
            </a:pPr>
            <a:r>
              <a:rPr lang="en-US" dirty="0"/>
              <a:t>9. What contribution can the present study be expected to make? </a:t>
            </a:r>
          </a:p>
          <a:p>
            <a:pPr marL="0" indent="0">
              <a:buNone/>
            </a:pPr>
            <a:r>
              <a:rPr lang="en-US" dirty="0"/>
              <a:t>10. What research designs or methods seem unsatisfactory?</a:t>
            </a:r>
          </a:p>
        </p:txBody>
      </p:sp>
    </p:spTree>
    <p:custDataLst>
      <p:tags r:id="rId1"/>
    </p:custDataLst>
    <p:extLst>
      <p:ext uri="{BB962C8B-B14F-4D97-AF65-F5344CB8AC3E}">
        <p14:creationId xmlns:p14="http://schemas.microsoft.com/office/powerpoint/2010/main" val="299991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a bad literature review look like?</a:t>
            </a:r>
            <a:endParaRPr lang="en-US" dirty="0"/>
          </a:p>
        </p:txBody>
      </p:sp>
      <p:sp>
        <p:nvSpPr>
          <p:cNvPr id="3" name="Content Placeholder 2"/>
          <p:cNvSpPr>
            <a:spLocks noGrp="1"/>
          </p:cNvSpPr>
          <p:nvPr>
            <p:ph idx="1"/>
          </p:nvPr>
        </p:nvSpPr>
        <p:spPr/>
        <p:txBody>
          <a:bodyPr>
            <a:normAutofit/>
          </a:bodyPr>
          <a:lstStyle/>
          <a:p>
            <a:r>
              <a:rPr lang="en-US" dirty="0" smtClean="0"/>
              <a:t>Clark (1997) conducted interviews with 20 men and women who work in a large corporation. His findings indicate that men are more satisfied with their jobs than women</a:t>
            </a:r>
            <a:endParaRPr lang="en-US" dirty="0"/>
          </a:p>
          <a:p>
            <a:r>
              <a:rPr lang="en-US" dirty="0" smtClean="0"/>
              <a:t>Clark and </a:t>
            </a:r>
            <a:r>
              <a:rPr lang="en-US" dirty="0" err="1" smtClean="0"/>
              <a:t>Warr</a:t>
            </a:r>
            <a:r>
              <a:rPr lang="en-US" dirty="0" smtClean="0"/>
              <a:t> (1996), using a large survey of 10,000 British employees, found that men are less satisfied with their jobs than women</a:t>
            </a:r>
          </a:p>
          <a:p>
            <a:r>
              <a:rPr lang="en-US" dirty="0" smtClean="0"/>
              <a:t>Better?</a:t>
            </a:r>
          </a:p>
        </p:txBody>
      </p:sp>
    </p:spTree>
    <p:custDataLst>
      <p:tags r:id="rId1"/>
    </p:custDataLst>
    <p:extLst>
      <p:ext uri="{BB962C8B-B14F-4D97-AF65-F5344CB8AC3E}">
        <p14:creationId xmlns:p14="http://schemas.microsoft.com/office/powerpoint/2010/main" val="391201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a:t>
            </a:r>
            <a:endParaRPr lang="en-US" dirty="0"/>
          </a:p>
        </p:txBody>
      </p:sp>
      <p:sp>
        <p:nvSpPr>
          <p:cNvPr id="3" name="Content Placeholder 2"/>
          <p:cNvSpPr>
            <a:spLocks noGrp="1"/>
          </p:cNvSpPr>
          <p:nvPr>
            <p:ph idx="1"/>
          </p:nvPr>
        </p:nvSpPr>
        <p:spPr/>
        <p:txBody>
          <a:bodyPr/>
          <a:lstStyle/>
          <a:p>
            <a:r>
              <a:rPr lang="en-US" dirty="0" smtClean="0"/>
              <a:t>Several research studies have examined the relationship between gender and job satisfaction (Clark, 1997; Clark and </a:t>
            </a:r>
            <a:r>
              <a:rPr lang="en-US" dirty="0" err="1" smtClean="0"/>
              <a:t>Warr</a:t>
            </a:r>
            <a:r>
              <a:rPr lang="en-US" dirty="0" smtClean="0"/>
              <a:t>, 1996; Smith, 2005; Jones, 2008). In particular, Clark (1997) found that men are more satisfied with their jobs than women, while Clark and </a:t>
            </a:r>
            <a:r>
              <a:rPr lang="en-US" dirty="0" err="1" smtClean="0"/>
              <a:t>Warr</a:t>
            </a:r>
            <a:r>
              <a:rPr lang="en-US" dirty="0" smtClean="0"/>
              <a:t> (1996) found the opposite. In both studies limitations are evident…</a:t>
            </a:r>
            <a:endParaRPr lang="en-US" dirty="0"/>
          </a:p>
        </p:txBody>
      </p:sp>
    </p:spTree>
    <p:custDataLst>
      <p:tags r:id="rId1"/>
    </p:custDataLst>
    <p:extLst>
      <p:ext uri="{BB962C8B-B14F-4D97-AF65-F5344CB8AC3E}">
        <p14:creationId xmlns:p14="http://schemas.microsoft.com/office/powerpoint/2010/main" val="1494703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CAN I WRITE A GOOD LITERATURE REVIEW?</a:t>
            </a:r>
            <a:endParaRPr lang="en-US" dirty="0"/>
          </a:p>
        </p:txBody>
      </p:sp>
      <p:sp>
        <p:nvSpPr>
          <p:cNvPr id="3" name="Content Placeholder 2"/>
          <p:cNvSpPr>
            <a:spLocks noGrp="1"/>
          </p:cNvSpPr>
          <p:nvPr>
            <p:ph idx="1"/>
          </p:nvPr>
        </p:nvSpPr>
        <p:spPr/>
        <p:txBody>
          <a:bodyPr>
            <a:normAutofit lnSpcReduction="10000"/>
          </a:bodyPr>
          <a:lstStyle/>
          <a:p>
            <a:r>
              <a:rPr lang="en-US" b="1" dirty="0" smtClean="0"/>
              <a:t>Remember the purpose</a:t>
            </a:r>
            <a:r>
              <a:rPr lang="en-US" dirty="0" smtClean="0"/>
              <a:t>: </a:t>
            </a:r>
            <a:r>
              <a:rPr lang="en-US" dirty="0"/>
              <a:t>it should answer the questions we looked at above. Look at how published writers review the literature. </a:t>
            </a:r>
            <a:r>
              <a:rPr lang="en-US" dirty="0" smtClean="0"/>
              <a:t>The LR should be done to demonstrate why you feel future research should continue on this topic</a:t>
            </a:r>
          </a:p>
          <a:p>
            <a:r>
              <a:rPr lang="en-US" b="1" dirty="0"/>
              <a:t>Read with a purpose: </a:t>
            </a:r>
            <a:r>
              <a:rPr lang="en-US" dirty="0"/>
              <a:t>you need to summarize the work you read but you must also decide which ideas or information are important to your research (so you can emphasize them), and which are less important and can be covered briefly or left out of your review</a:t>
            </a:r>
          </a:p>
        </p:txBody>
      </p:sp>
    </p:spTree>
    <p:custDataLst>
      <p:tags r:id="rId1"/>
    </p:custDataLst>
    <p:extLst>
      <p:ext uri="{BB962C8B-B14F-4D97-AF65-F5344CB8AC3E}">
        <p14:creationId xmlns:p14="http://schemas.microsoft.com/office/powerpoint/2010/main" val="151503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Write with a purpose: </a:t>
            </a:r>
            <a:r>
              <a:rPr lang="en-US" dirty="0"/>
              <a:t>your aim should be to evaluate and show relationships between the work already done (Is Researcher Y's theory more convincing than Researcher X's? Did Researcher X build on the work of Researcher Y?) and between this work and your own.</a:t>
            </a:r>
          </a:p>
        </p:txBody>
      </p:sp>
    </p:spTree>
    <p:custDataLst>
      <p:tags r:id="rId1"/>
    </p:custDataLst>
    <p:extLst>
      <p:ext uri="{BB962C8B-B14F-4D97-AF65-F5344CB8AC3E}">
        <p14:creationId xmlns:p14="http://schemas.microsoft.com/office/powerpoint/2010/main" val="1791181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you need to think about how you are going to organize your work</a:t>
            </a:r>
            <a:endParaRPr lang="en-US" dirty="0"/>
          </a:p>
        </p:txBody>
      </p:sp>
      <p:sp>
        <p:nvSpPr>
          <p:cNvPr id="3" name="Content Placeholder 2"/>
          <p:cNvSpPr>
            <a:spLocks noGrp="1"/>
          </p:cNvSpPr>
          <p:nvPr>
            <p:ph idx="1"/>
          </p:nvPr>
        </p:nvSpPr>
        <p:spPr/>
        <p:txBody>
          <a:bodyPr>
            <a:normAutofit/>
          </a:bodyPr>
          <a:lstStyle/>
          <a:p>
            <a:r>
              <a:rPr lang="en-US" dirty="0" smtClean="0"/>
              <a:t>Before you can successfully do this you have to have streamlined your research topic</a:t>
            </a:r>
          </a:p>
          <a:p>
            <a:r>
              <a:rPr lang="en-US" dirty="0" smtClean="0"/>
              <a:t>Reading is going to help to do this…so don’t just choose the first 5 articles you come across and call it a day. Scan them and determine if they help you to refine your topic. Once you have refined the topic…</a:t>
            </a:r>
          </a:p>
          <a:p>
            <a:r>
              <a:rPr lang="en-US" dirty="0" smtClean="0"/>
              <a:t>I like to use headings/subheadings right away that relate to what I want to communicate</a:t>
            </a:r>
          </a:p>
          <a:p>
            <a:endParaRPr lang="en-US" dirty="0"/>
          </a:p>
        </p:txBody>
      </p:sp>
    </p:spTree>
    <p:custDataLst>
      <p:tags r:id="rId1"/>
    </p:custDataLst>
    <p:extLst>
      <p:ext uri="{BB962C8B-B14F-4D97-AF65-F5344CB8AC3E}">
        <p14:creationId xmlns:p14="http://schemas.microsoft.com/office/powerpoint/2010/main" val="317625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traps to avoid</a:t>
            </a:r>
            <a:endParaRPr lang="en-US" dirty="0"/>
          </a:p>
        </p:txBody>
      </p:sp>
      <p:sp>
        <p:nvSpPr>
          <p:cNvPr id="3" name="Content Placeholder 2"/>
          <p:cNvSpPr>
            <a:spLocks noGrp="1"/>
          </p:cNvSpPr>
          <p:nvPr>
            <p:ph idx="1"/>
          </p:nvPr>
        </p:nvSpPr>
        <p:spPr/>
        <p:txBody>
          <a:bodyPr>
            <a:normAutofit lnSpcReduction="10000"/>
          </a:bodyPr>
          <a:lstStyle/>
          <a:p>
            <a:r>
              <a:rPr lang="en-US" b="1" dirty="0"/>
              <a:t>Trying to read everything! </a:t>
            </a:r>
            <a:r>
              <a:rPr lang="en-US" dirty="0" smtClean="0"/>
              <a:t>if </a:t>
            </a:r>
            <a:r>
              <a:rPr lang="en-US" dirty="0"/>
              <a:t>you try to be comprehensive you will never be able to finish the reading! The idea of the literature review is not to provide a summary of all the published work that relates to your research, but a survey of the </a:t>
            </a:r>
            <a:r>
              <a:rPr lang="en-US" b="1" dirty="0"/>
              <a:t>most relevant</a:t>
            </a:r>
            <a:r>
              <a:rPr lang="en-US" dirty="0"/>
              <a:t> and </a:t>
            </a:r>
            <a:r>
              <a:rPr lang="en-US" b="1" dirty="0"/>
              <a:t>significant </a:t>
            </a:r>
            <a:r>
              <a:rPr lang="en-US" dirty="0"/>
              <a:t>work</a:t>
            </a:r>
            <a:r>
              <a:rPr lang="en-US" dirty="0" smtClean="0"/>
              <a:t>.</a:t>
            </a:r>
          </a:p>
          <a:p>
            <a:r>
              <a:rPr lang="en-US" b="1" dirty="0"/>
              <a:t>Reading but not writing</a:t>
            </a:r>
            <a:r>
              <a:rPr lang="en-US" b="1" dirty="0" smtClean="0"/>
              <a:t>! </a:t>
            </a:r>
            <a:r>
              <a:rPr lang="en-US" dirty="0"/>
              <a:t>don't put writing off until you've "finished" reading - after all, you will probably still be doing some reading all the way through to the end of your research project </a:t>
            </a:r>
          </a:p>
        </p:txBody>
      </p:sp>
    </p:spTree>
    <p:custDataLst>
      <p:tags r:id="rId1"/>
    </p:custDataLst>
    <p:extLst>
      <p:ext uri="{BB962C8B-B14F-4D97-AF65-F5344CB8AC3E}">
        <p14:creationId xmlns:p14="http://schemas.microsoft.com/office/powerpoint/2010/main" val="2729562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570</TotalTime>
  <Words>778</Words>
  <Application>Microsoft Office PowerPoint</Application>
  <PresentationFormat>On-screen Show (4:3)</PresentationFormat>
  <Paragraphs>56</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Book Antiqua</vt:lpstr>
      <vt:lpstr>Calibri</vt:lpstr>
      <vt:lpstr>Lucida Sans</vt:lpstr>
      <vt:lpstr>Wingdings</vt:lpstr>
      <vt:lpstr>Wingdings 2</vt:lpstr>
      <vt:lpstr>Wingdings 3</vt:lpstr>
      <vt:lpstr>Apex</vt:lpstr>
      <vt:lpstr>Writing a Literature Review</vt:lpstr>
      <vt:lpstr>Writing a Literature Review</vt:lpstr>
      <vt:lpstr>Questions a literature review should answer</vt:lpstr>
      <vt:lpstr>What does a bad literature review look like?</vt:lpstr>
      <vt:lpstr>Better?</vt:lpstr>
      <vt:lpstr>HOW CAN I WRITE A GOOD LITERATURE REVIEW?</vt:lpstr>
      <vt:lpstr>PowerPoint Presentation</vt:lpstr>
      <vt:lpstr>So, you need to think about how you are going to organize your work</vt:lpstr>
      <vt:lpstr>Some traps to avoid</vt:lpstr>
      <vt:lpstr>PowerPoint Presentation</vt:lpstr>
      <vt:lpstr>Now what?</vt:lpstr>
      <vt:lpstr>APA documentation</vt:lpstr>
      <vt:lpstr>Your literature review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Michelle Bemiller</dc:creator>
  <cp:lastModifiedBy>Michell</cp:lastModifiedBy>
  <cp:revision>27</cp:revision>
  <cp:lastPrinted>2014-10-06T16:26:37Z</cp:lastPrinted>
  <dcterms:created xsi:type="dcterms:W3CDTF">2013-09-10T14:28:41Z</dcterms:created>
  <dcterms:modified xsi:type="dcterms:W3CDTF">2015-10-06T15:08:04Z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57DFB326-EA89-4C5B-A785-1B3C7789ED3B</vt:lpwstr>
  </property>
  <property fmtid="{D5CDD505-2E9C-101B-9397-08002B2CF9AE}" pid="3" name="ArticulatePath">
    <vt:lpwstr>https://walshuniversity-my.sharepoint.com/personal/mbemiller_walsh_edu/Documents/Soc211/writing%20a%20literature%20review%20research%20paper</vt:lpwstr>
  </property>
</Properties>
</file>